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  <p:sldMasterId id="2147483698" r:id="rId5"/>
    <p:sldMasterId id="2147483710" r:id="rId6"/>
    <p:sldMasterId id="2147483758" r:id="rId7"/>
    <p:sldMasterId id="2147483770" r:id="rId8"/>
    <p:sldMasterId id="2147483722" r:id="rId9"/>
    <p:sldMasterId id="2147483734" r:id="rId10"/>
    <p:sldMasterId id="2147483746" r:id="rId11"/>
    <p:sldMasterId id="2147483782" r:id="rId12"/>
  </p:sldMasterIdLst>
  <p:notesMasterIdLst>
    <p:notesMasterId r:id="rId28"/>
  </p:notesMasterIdLst>
  <p:handoutMasterIdLst>
    <p:handoutMasterId r:id="rId29"/>
  </p:handoutMasterIdLst>
  <p:sldIdLst>
    <p:sldId id="257" r:id="rId13"/>
    <p:sldId id="437" r:id="rId14"/>
    <p:sldId id="726" r:id="rId15"/>
    <p:sldId id="591" r:id="rId16"/>
    <p:sldId id="580" r:id="rId17"/>
    <p:sldId id="362" r:id="rId18"/>
    <p:sldId id="411" r:id="rId19"/>
    <p:sldId id="853" r:id="rId20"/>
    <p:sldId id="439" r:id="rId21"/>
    <p:sldId id="782" r:id="rId22"/>
    <p:sldId id="805" r:id="rId23"/>
    <p:sldId id="854" r:id="rId24"/>
    <p:sldId id="712" r:id="rId25"/>
    <p:sldId id="522" r:id="rId26"/>
    <p:sldId id="842" r:id="rId27"/>
  </p:sldIdLst>
  <p:sldSz cx="9144000" cy="6858000" type="screen4x3"/>
  <p:notesSz cx="6794500" cy="99314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38EA3"/>
    <a:srgbClr val="9900FF"/>
    <a:srgbClr val="314C14"/>
    <a:srgbClr val="6CA62C"/>
    <a:srgbClr val="1E7B8E"/>
    <a:srgbClr val="FF6600"/>
    <a:srgbClr val="66FF99"/>
    <a:srgbClr val="3333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5526B-9E95-4F6E-8D98-F561CD5ABB1C}" v="2263" dt="2021-04-21T15:42:04.270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2" autoAdjust="0"/>
    <p:restoredTop sz="95065" autoAdjust="0"/>
  </p:normalViewPr>
  <p:slideViewPr>
    <p:cSldViewPr snapToGrid="0">
      <p:cViewPr varScale="1">
        <p:scale>
          <a:sx n="81" d="100"/>
          <a:sy n="81" d="100"/>
        </p:scale>
        <p:origin x="4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-2610" y="2010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41D40-55E4-424A-AA6B-A7B0E4AAD9B4}" type="doc">
      <dgm:prSet loTypeId="urn:microsoft.com/office/officeart/2005/8/layout/default#3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l-PL"/>
        </a:p>
      </dgm:t>
    </dgm:pt>
    <dgm:pt modelId="{38FD2755-BF7A-4740-98F6-A217A4257939}">
      <dgm:prSet phldrT="[Tekst]" custT="1"/>
      <dgm:spPr>
        <a:solidFill>
          <a:schemeClr val="accent1">
            <a:lumMod val="60000"/>
            <a:lumOff val="40000"/>
          </a:schemeClr>
        </a:solidFill>
        <a:effectLst>
          <a:softEdge rad="0"/>
        </a:effectLst>
        <a:scene3d>
          <a:camera prst="perspectiveLeft"/>
          <a:lightRig rig="flat" dir="t"/>
        </a:scene3d>
        <a:sp3d prstMaterial="dkEdge">
          <a:bevelT w="8200" h="38100" prst="convex"/>
        </a:sp3d>
      </dgm:spPr>
      <dgm:t>
        <a:bodyPr/>
        <a:lstStyle/>
        <a:p>
          <a:endParaRPr lang="pl-PL" sz="2000" b="1" dirty="0"/>
        </a:p>
      </dgm:t>
    </dgm:pt>
    <dgm:pt modelId="{76655C91-5B6E-435B-8A43-28FB30FCC5E8}" type="parTrans" cxnId="{49DA76BA-D8EE-433C-BEC3-35AFCBC42C89}">
      <dgm:prSet/>
      <dgm:spPr/>
      <dgm:t>
        <a:bodyPr/>
        <a:lstStyle/>
        <a:p>
          <a:endParaRPr lang="pl-PL"/>
        </a:p>
      </dgm:t>
    </dgm:pt>
    <dgm:pt modelId="{4DB85486-015F-43D8-9CCC-D2D47FAF4644}" type="sibTrans" cxnId="{49DA76BA-D8EE-433C-BEC3-35AFCBC42C89}">
      <dgm:prSet/>
      <dgm:spPr/>
      <dgm:t>
        <a:bodyPr/>
        <a:lstStyle/>
        <a:p>
          <a:endParaRPr lang="pl-PL"/>
        </a:p>
      </dgm:t>
    </dgm:pt>
    <dgm:pt modelId="{CA71087C-BAE4-497C-B6A6-1C18F5B12E41}">
      <dgm:prSet phldrT="[Tekst]"/>
      <dgm:spPr>
        <a:solidFill>
          <a:schemeClr val="accent1">
            <a:lumMod val="60000"/>
            <a:lumOff val="40000"/>
          </a:schemeClr>
        </a:solidFill>
        <a:scene3d>
          <a:camera prst="perspectiveRigh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pl-PL" dirty="0"/>
        </a:p>
      </dgm:t>
    </dgm:pt>
    <dgm:pt modelId="{1D28F390-C608-4F1E-A26B-8D4A95F04FD0}" type="parTrans" cxnId="{047A788D-902C-463D-A0D7-6417FA5FE85F}">
      <dgm:prSet/>
      <dgm:spPr/>
      <dgm:t>
        <a:bodyPr/>
        <a:lstStyle/>
        <a:p>
          <a:endParaRPr lang="pl-PL"/>
        </a:p>
      </dgm:t>
    </dgm:pt>
    <dgm:pt modelId="{28792F06-EC61-4A18-AC93-575BC050D9F2}" type="sibTrans" cxnId="{047A788D-902C-463D-A0D7-6417FA5FE85F}">
      <dgm:prSet/>
      <dgm:spPr/>
      <dgm:t>
        <a:bodyPr/>
        <a:lstStyle/>
        <a:p>
          <a:endParaRPr lang="pl-PL"/>
        </a:p>
      </dgm:t>
    </dgm:pt>
    <dgm:pt modelId="{0D764AAD-5E07-4521-B0E0-4A97E84B46B0}">
      <dgm:prSet phldrT="[Tekst]" custT="1"/>
      <dgm:spPr>
        <a:solidFill>
          <a:schemeClr val="accent1">
            <a:lumMod val="60000"/>
            <a:lumOff val="40000"/>
          </a:schemeClr>
        </a:solidFill>
        <a:scene3d>
          <a:camera prst="perspectiveRigh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pl-PL" sz="1800" dirty="0"/>
        </a:p>
      </dgm:t>
    </dgm:pt>
    <dgm:pt modelId="{51D9FD60-0B58-4EC7-BFBE-A87B60B5CD4F}" type="parTrans" cxnId="{68A446C1-286B-41E5-96CF-DF5A96F3146C}">
      <dgm:prSet/>
      <dgm:spPr/>
      <dgm:t>
        <a:bodyPr/>
        <a:lstStyle/>
        <a:p>
          <a:endParaRPr lang="pl-PL"/>
        </a:p>
      </dgm:t>
    </dgm:pt>
    <dgm:pt modelId="{C59CFDC9-038A-4112-9747-3AA6D853579C}" type="sibTrans" cxnId="{68A446C1-286B-41E5-96CF-DF5A96F3146C}">
      <dgm:prSet/>
      <dgm:spPr/>
      <dgm:t>
        <a:bodyPr/>
        <a:lstStyle/>
        <a:p>
          <a:endParaRPr lang="pl-PL"/>
        </a:p>
      </dgm:t>
    </dgm:pt>
    <dgm:pt modelId="{E5EDB8EA-101C-4C79-A2F4-D6338A42542A}">
      <dgm:prSet phldrT="[Tekst]"/>
      <dgm:spPr>
        <a:solidFill>
          <a:schemeClr val="accent1">
            <a:lumMod val="60000"/>
            <a:lumOff val="40000"/>
          </a:schemeClr>
        </a:solidFill>
        <a:scene3d>
          <a:camera prst="perspectiveLeft"/>
          <a:lightRig rig="flat" dir="t"/>
        </a:scene3d>
        <a:sp3d prstMaterial="dkEdge">
          <a:bevelT w="8200" h="38100"/>
        </a:sp3d>
      </dgm:spPr>
      <dgm:t>
        <a:bodyPr/>
        <a:lstStyle/>
        <a:p>
          <a:endParaRPr lang="pl-PL" dirty="0"/>
        </a:p>
      </dgm:t>
    </dgm:pt>
    <dgm:pt modelId="{FBEB8352-A8F2-4CC9-86B7-FFA4F078FABB}" type="sibTrans" cxnId="{2289997A-24F2-43EC-81F8-FCDC23B611E7}">
      <dgm:prSet/>
      <dgm:spPr/>
      <dgm:t>
        <a:bodyPr/>
        <a:lstStyle/>
        <a:p>
          <a:endParaRPr lang="pl-PL"/>
        </a:p>
      </dgm:t>
    </dgm:pt>
    <dgm:pt modelId="{35865E7D-1FE7-4E3C-A4B9-6815FBB448D2}" type="parTrans" cxnId="{2289997A-24F2-43EC-81F8-FCDC23B611E7}">
      <dgm:prSet/>
      <dgm:spPr/>
      <dgm:t>
        <a:bodyPr/>
        <a:lstStyle/>
        <a:p>
          <a:endParaRPr lang="pl-PL"/>
        </a:p>
      </dgm:t>
    </dgm:pt>
    <dgm:pt modelId="{92122E37-E239-4B82-B69F-9F27E81EE79D}" type="pres">
      <dgm:prSet presAssocID="{0F541D40-55E4-424A-AA6B-A7B0E4AAD9B4}" presName="diagram" presStyleCnt="0">
        <dgm:presLayoutVars>
          <dgm:dir/>
          <dgm:resizeHandles val="exact"/>
        </dgm:presLayoutVars>
      </dgm:prSet>
      <dgm:spPr/>
    </dgm:pt>
    <dgm:pt modelId="{1976D82C-3A7B-420F-BA5D-77E833A43F07}" type="pres">
      <dgm:prSet presAssocID="{38FD2755-BF7A-4740-98F6-A217A4257939}" presName="node" presStyleLbl="node1" presStyleIdx="0" presStyleCnt="4" custLinFactNeighborX="249" custLinFactNeighborY="12481">
        <dgm:presLayoutVars>
          <dgm:bulletEnabled val="1"/>
        </dgm:presLayoutVars>
      </dgm:prSet>
      <dgm:spPr/>
    </dgm:pt>
    <dgm:pt modelId="{B18B3C6F-43F6-4179-847B-EB000642F665}" type="pres">
      <dgm:prSet presAssocID="{4DB85486-015F-43D8-9CCC-D2D47FAF4644}" presName="sibTrans" presStyleCnt="0"/>
      <dgm:spPr/>
    </dgm:pt>
    <dgm:pt modelId="{C940ED6F-8D82-4520-BF04-39BC7A029084}" type="pres">
      <dgm:prSet presAssocID="{CA71087C-BAE4-497C-B6A6-1C18F5B12E41}" presName="node" presStyleLbl="node1" presStyleIdx="1" presStyleCnt="4" custLinFactNeighborX="-3279" custLinFactNeighborY="12121">
        <dgm:presLayoutVars>
          <dgm:bulletEnabled val="1"/>
        </dgm:presLayoutVars>
      </dgm:prSet>
      <dgm:spPr/>
    </dgm:pt>
    <dgm:pt modelId="{083BA2CE-08F8-4A3A-A9E3-0E443A56E474}" type="pres">
      <dgm:prSet presAssocID="{28792F06-EC61-4A18-AC93-575BC050D9F2}" presName="sibTrans" presStyleCnt="0"/>
      <dgm:spPr/>
    </dgm:pt>
    <dgm:pt modelId="{F3A46BB7-88CE-4249-B3AA-335E2CDD6858}" type="pres">
      <dgm:prSet presAssocID="{0D764AAD-5E07-4521-B0E0-4A97E84B46B0}" presName="node" presStyleLbl="node1" presStyleIdx="2" presStyleCnt="4">
        <dgm:presLayoutVars>
          <dgm:bulletEnabled val="1"/>
        </dgm:presLayoutVars>
      </dgm:prSet>
      <dgm:spPr/>
    </dgm:pt>
    <dgm:pt modelId="{72453137-5D5C-4A6C-BB24-09BAD2274A4E}" type="pres">
      <dgm:prSet presAssocID="{C59CFDC9-038A-4112-9747-3AA6D853579C}" presName="sibTrans" presStyleCnt="0"/>
      <dgm:spPr/>
    </dgm:pt>
    <dgm:pt modelId="{6332E727-7ADD-46C1-8158-368B6AC40B53}" type="pres">
      <dgm:prSet presAssocID="{E5EDB8EA-101C-4C79-A2F4-D6338A42542A}" presName="node" presStyleLbl="node1" presStyleIdx="3" presStyleCnt="4" custLinFactNeighborX="-3279" custLinFactNeighborY="3561">
        <dgm:presLayoutVars>
          <dgm:bulletEnabled val="1"/>
        </dgm:presLayoutVars>
      </dgm:prSet>
      <dgm:spPr/>
    </dgm:pt>
  </dgm:ptLst>
  <dgm:cxnLst>
    <dgm:cxn modelId="{FA996B04-E68E-40A7-B97B-B3B591335AA0}" type="presOf" srcId="{CA71087C-BAE4-497C-B6A6-1C18F5B12E41}" destId="{C940ED6F-8D82-4520-BF04-39BC7A029084}" srcOrd="0" destOrd="0" presId="urn:microsoft.com/office/officeart/2005/8/layout/default#3"/>
    <dgm:cxn modelId="{BF0C5312-88D6-4DA7-9E83-4FE6CD6C195D}" type="presOf" srcId="{0D764AAD-5E07-4521-B0E0-4A97E84B46B0}" destId="{F3A46BB7-88CE-4249-B3AA-335E2CDD6858}" srcOrd="0" destOrd="0" presId="urn:microsoft.com/office/officeart/2005/8/layout/default#3"/>
    <dgm:cxn modelId="{FE553B5C-CC74-45DC-B823-495F98835EA4}" type="presOf" srcId="{0F541D40-55E4-424A-AA6B-A7B0E4AAD9B4}" destId="{92122E37-E239-4B82-B69F-9F27E81EE79D}" srcOrd="0" destOrd="0" presId="urn:microsoft.com/office/officeart/2005/8/layout/default#3"/>
    <dgm:cxn modelId="{B9FEDA6F-ACFC-4E6F-B344-1A32D6249990}" type="presOf" srcId="{E5EDB8EA-101C-4C79-A2F4-D6338A42542A}" destId="{6332E727-7ADD-46C1-8158-368B6AC40B53}" srcOrd="0" destOrd="0" presId="urn:microsoft.com/office/officeart/2005/8/layout/default#3"/>
    <dgm:cxn modelId="{2289997A-24F2-43EC-81F8-FCDC23B611E7}" srcId="{0F541D40-55E4-424A-AA6B-A7B0E4AAD9B4}" destId="{E5EDB8EA-101C-4C79-A2F4-D6338A42542A}" srcOrd="3" destOrd="0" parTransId="{35865E7D-1FE7-4E3C-A4B9-6815FBB448D2}" sibTransId="{FBEB8352-A8F2-4CC9-86B7-FFA4F078FABB}"/>
    <dgm:cxn modelId="{047A788D-902C-463D-A0D7-6417FA5FE85F}" srcId="{0F541D40-55E4-424A-AA6B-A7B0E4AAD9B4}" destId="{CA71087C-BAE4-497C-B6A6-1C18F5B12E41}" srcOrd="1" destOrd="0" parTransId="{1D28F390-C608-4F1E-A26B-8D4A95F04FD0}" sibTransId="{28792F06-EC61-4A18-AC93-575BC050D9F2}"/>
    <dgm:cxn modelId="{AEE609AE-F2CF-4C10-8E12-AB3614B9AA8F}" type="presOf" srcId="{38FD2755-BF7A-4740-98F6-A217A4257939}" destId="{1976D82C-3A7B-420F-BA5D-77E833A43F07}" srcOrd="0" destOrd="0" presId="urn:microsoft.com/office/officeart/2005/8/layout/default#3"/>
    <dgm:cxn modelId="{49DA76BA-D8EE-433C-BEC3-35AFCBC42C89}" srcId="{0F541D40-55E4-424A-AA6B-A7B0E4AAD9B4}" destId="{38FD2755-BF7A-4740-98F6-A217A4257939}" srcOrd="0" destOrd="0" parTransId="{76655C91-5B6E-435B-8A43-28FB30FCC5E8}" sibTransId="{4DB85486-015F-43D8-9CCC-D2D47FAF4644}"/>
    <dgm:cxn modelId="{68A446C1-286B-41E5-96CF-DF5A96F3146C}" srcId="{0F541D40-55E4-424A-AA6B-A7B0E4AAD9B4}" destId="{0D764AAD-5E07-4521-B0E0-4A97E84B46B0}" srcOrd="2" destOrd="0" parTransId="{51D9FD60-0B58-4EC7-BFBE-A87B60B5CD4F}" sibTransId="{C59CFDC9-038A-4112-9747-3AA6D853579C}"/>
    <dgm:cxn modelId="{41173699-2291-4A05-A36A-6418C5FC8951}" type="presParOf" srcId="{92122E37-E239-4B82-B69F-9F27E81EE79D}" destId="{1976D82C-3A7B-420F-BA5D-77E833A43F07}" srcOrd="0" destOrd="0" presId="urn:microsoft.com/office/officeart/2005/8/layout/default#3"/>
    <dgm:cxn modelId="{54B79A28-1109-4453-8991-8766EA3A29AB}" type="presParOf" srcId="{92122E37-E239-4B82-B69F-9F27E81EE79D}" destId="{B18B3C6F-43F6-4179-847B-EB000642F665}" srcOrd="1" destOrd="0" presId="urn:microsoft.com/office/officeart/2005/8/layout/default#3"/>
    <dgm:cxn modelId="{4A60D36C-FB24-4BCB-87AF-2EC2FD5E8B56}" type="presParOf" srcId="{92122E37-E239-4B82-B69F-9F27E81EE79D}" destId="{C940ED6F-8D82-4520-BF04-39BC7A029084}" srcOrd="2" destOrd="0" presId="urn:microsoft.com/office/officeart/2005/8/layout/default#3"/>
    <dgm:cxn modelId="{6E5D9CFE-8A6A-4388-9310-4F7037E94F13}" type="presParOf" srcId="{92122E37-E239-4B82-B69F-9F27E81EE79D}" destId="{083BA2CE-08F8-4A3A-A9E3-0E443A56E474}" srcOrd="3" destOrd="0" presId="urn:microsoft.com/office/officeart/2005/8/layout/default#3"/>
    <dgm:cxn modelId="{BC0D481F-8A74-484A-B31E-4A25305DD714}" type="presParOf" srcId="{92122E37-E239-4B82-B69F-9F27E81EE79D}" destId="{F3A46BB7-88CE-4249-B3AA-335E2CDD6858}" srcOrd="4" destOrd="0" presId="urn:microsoft.com/office/officeart/2005/8/layout/default#3"/>
    <dgm:cxn modelId="{74A0CD94-4FBB-49D2-9A61-5B4B01470E64}" type="presParOf" srcId="{92122E37-E239-4B82-B69F-9F27E81EE79D}" destId="{72453137-5D5C-4A6C-BB24-09BAD2274A4E}" srcOrd="5" destOrd="0" presId="urn:microsoft.com/office/officeart/2005/8/layout/default#3"/>
    <dgm:cxn modelId="{D8C0E02F-5271-4D6F-B8F0-4A0EAB296CEC}" type="presParOf" srcId="{92122E37-E239-4B82-B69F-9F27E81EE79D}" destId="{6332E727-7ADD-46C1-8158-368B6AC40B53}" srcOrd="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6D82C-3A7B-420F-BA5D-77E833A43F07}">
      <dsp:nvSpPr>
        <dsp:cNvPr id="0" name=""/>
        <dsp:cNvSpPr/>
      </dsp:nvSpPr>
      <dsp:spPr>
        <a:xfrm>
          <a:off x="124792" y="297771"/>
          <a:ext cx="3959074" cy="237544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softEdge rad="0"/>
        </a:effectLst>
        <a:scene3d>
          <a:camera prst="perspectiveLeft"/>
          <a:lightRig rig="flat" dir="t"/>
        </a:scene3d>
        <a:sp3d prstMaterial="dkEdge">
          <a:bevelT w="8200" h="38100" prst="convex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/>
        </a:p>
      </dsp:txBody>
      <dsp:txXfrm>
        <a:off x="124792" y="297771"/>
        <a:ext cx="3959074" cy="2375444"/>
      </dsp:txXfrm>
    </dsp:sp>
    <dsp:sp modelId="{C940ED6F-8D82-4520-BF04-39BC7A029084}">
      <dsp:nvSpPr>
        <dsp:cNvPr id="0" name=""/>
        <dsp:cNvSpPr/>
      </dsp:nvSpPr>
      <dsp:spPr>
        <a:xfrm>
          <a:off x="4340098" y="289219"/>
          <a:ext cx="3959074" cy="237544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perspectiveRigh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4340098" y="289219"/>
        <a:ext cx="3959074" cy="2375444"/>
      </dsp:txXfrm>
    </dsp:sp>
    <dsp:sp modelId="{F3A46BB7-88CE-4249-B3AA-335E2CDD6858}">
      <dsp:nvSpPr>
        <dsp:cNvPr id="0" name=""/>
        <dsp:cNvSpPr/>
      </dsp:nvSpPr>
      <dsp:spPr>
        <a:xfrm>
          <a:off x="114934" y="2772644"/>
          <a:ext cx="3959074" cy="237544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perspectiveRigh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</dsp:txBody>
      <dsp:txXfrm>
        <a:off x="114934" y="2772644"/>
        <a:ext cx="3959074" cy="2375444"/>
      </dsp:txXfrm>
    </dsp:sp>
    <dsp:sp modelId="{6332E727-7ADD-46C1-8158-368B6AC40B53}">
      <dsp:nvSpPr>
        <dsp:cNvPr id="0" name=""/>
        <dsp:cNvSpPr/>
      </dsp:nvSpPr>
      <dsp:spPr>
        <a:xfrm>
          <a:off x="4340098" y="2773936"/>
          <a:ext cx="3959074" cy="237544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perspectiveLef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4340098" y="2773936"/>
        <a:ext cx="3959074" cy="2375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024" cy="497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7891" y="2"/>
            <a:ext cx="2945024" cy="497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EA359-E39E-4A6E-9D55-F7A10DD39286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2687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7891" y="9432687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5D81B-F976-4BD2-B8BE-67264020D48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825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69D9F-76BD-4491-B284-B158DE4C1EAF}" type="datetimeFigureOut">
              <a:rPr lang="pl-PL" smtClean="0"/>
              <a:pPr/>
              <a:t>2021-05-03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7416"/>
            <a:ext cx="5435600" cy="4469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9433106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646" y="9433106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BABF7-A629-4AC6-BE00-E043E63C67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170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ABF7-A629-4AC6-BE00-E043E63C6770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ABF7-A629-4AC6-BE00-E043E63C677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83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ABF7-A629-4AC6-BE00-E043E63C677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353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 tura 1.06.2021- 2.08.2021   3 tura 3.08.2021- 30.09.2021   4 tura 1.10.2021- 30.11.2021   5 tura 1.12.2021- 27.01.2021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BABF7-A629-4AC6-BE00-E043E63C6770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55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związane z ewentualną korektą wniosku/aplikacji o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Eurogrant</a:t>
            </a:r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w tym koszty wynagrodzeń pracowników w części, w jakiej wynagrodzenia te są bezpośrednio związane z przygotowaniem projektu planowanego do realizacji w ramach jednego z Programów UE, a także koszty związane z prezentacją wniosku/aplikacji o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Eurogrant</a:t>
            </a:r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przed komisją oceny projektów powołaną przez organizatora konkursu.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 sfinansowanie kosztów tłumaczenia dokumentacji aplikacyjnej przedkładanej organizatorowi konkursu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BABF7-A629-4AC6-BE00-E043E63C677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006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05E5-ED1C-40EE-9F3C-1B9F03748FC4}" type="slidenum">
              <a:rPr lang="pl-PL" smtClean="0"/>
              <a:pPr/>
              <a:t>15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153117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727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7042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277753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2722658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2894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617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2836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9065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9530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901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176774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7166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2737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287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471736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3353405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0663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0305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547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9439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897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5053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1899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05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949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743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3331296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3688780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1108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7476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2661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419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869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9933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918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2033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4052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5854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636793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960767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5041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8856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180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530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0147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7107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9070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3931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9170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6674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2772435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2643181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9138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39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9331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5310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1400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6139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06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69949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1396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1427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2351919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31199025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803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1289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15491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0979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87737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72809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6421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83505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590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6626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36938084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221587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6476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87231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1661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64855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0791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65083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10984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55610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13431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48979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103929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6258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7"/>
          <p:cNvSpPr>
            <a:spLocks noGrp="1"/>
          </p:cNvSpPr>
          <p:nvPr>
            <p:ph idx="1"/>
          </p:nvPr>
        </p:nvSpPr>
        <p:spPr>
          <a:xfrm>
            <a:off x="628651" y="5756744"/>
            <a:ext cx="7886700" cy="420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dodać podtytuł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idx="10" hasCustomPrompt="1"/>
          </p:nvPr>
        </p:nvSpPr>
        <p:spPr>
          <a:xfrm>
            <a:off x="628651" y="4942116"/>
            <a:ext cx="78867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2861850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17136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87998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55896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041622"/>
            <a:ext cx="7886700" cy="8506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81335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1104817"/>
            <a:ext cx="7886700" cy="72063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1592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39833"/>
            <a:ext cx="3868340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1592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39833"/>
            <a:ext cx="3887391" cy="35498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74941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25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54832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64259"/>
            <a:ext cx="2949179" cy="1129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64258"/>
            <a:ext cx="4629151" cy="45967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04204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6307"/>
            <a:ext cx="2949179" cy="113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6306"/>
            <a:ext cx="4629151" cy="460474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93344"/>
            <a:ext cx="2949179" cy="3475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753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76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4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881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12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391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026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701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693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58847"/>
            <a:ext cx="7886700" cy="933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2463800"/>
            <a:ext cx="7886700" cy="371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7619-8810-4CE4-85C3-5AD50D2A5BB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800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hyperlink" Target="mailto:punktinformacyjny@cpe.gov.pl" TargetMode="External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4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0"/>
          </p:nvPr>
        </p:nvSpPr>
        <p:spPr>
          <a:xfrm>
            <a:off x="641131" y="3534310"/>
            <a:ext cx="7874219" cy="2465798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4400" b="1" dirty="0"/>
              <a:t>Granty na </a:t>
            </a:r>
            <a:r>
              <a:rPr lang="pl-PL" sz="4400" b="1" dirty="0" err="1"/>
              <a:t>Eurogranty</a:t>
            </a:r>
            <a:endParaRPr lang="pl-PL" sz="4400" b="1" dirty="0"/>
          </a:p>
          <a:p>
            <a:pPr algn="ctr"/>
            <a:r>
              <a:rPr lang="pl-PL" sz="2800" b="1" i="1" dirty="0"/>
              <a:t>Spotkanie informacyjne 6.05.2021 r.</a:t>
            </a:r>
          </a:p>
          <a:p>
            <a:pPr algn="ctr"/>
            <a:endParaRPr lang="pl-PL" sz="1400" b="1" i="1" dirty="0"/>
          </a:p>
          <a:p>
            <a:pPr algn="ctr"/>
            <a:endParaRPr lang="pl-PL" sz="1400" b="1" i="1" dirty="0"/>
          </a:p>
          <a:p>
            <a:pPr algn="ctr"/>
            <a:r>
              <a:rPr lang="pl-PL" sz="1400" b="1" i="1" dirty="0"/>
              <a:t>Centralny Punkt Informacyjny Funduszy Europejskich </a:t>
            </a:r>
          </a:p>
          <a:p>
            <a:pPr algn="ctr"/>
            <a:r>
              <a:rPr lang="pl-PL" sz="1400" b="1" i="1" dirty="0"/>
              <a:t>w Warszawie</a:t>
            </a:r>
            <a:endParaRPr lang="pl-PL" sz="1400" i="1" dirty="0"/>
          </a:p>
        </p:txBody>
      </p:sp>
      <p:pic>
        <p:nvPicPr>
          <p:cNvPr id="7" name="Obraz 6" descr="PIFE_poziom_pl-1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478" y="188281"/>
            <a:ext cx="4432888" cy="5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10</a:t>
            </a:fld>
            <a:endParaRPr lang="pl-PL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0FEFF15B-472F-4929-82D2-10B3750362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85793647"/>
              </p:ext>
            </p:extLst>
          </p:nvPr>
        </p:nvGraphicFramePr>
        <p:xfrm>
          <a:off x="300301" y="1080655"/>
          <a:ext cx="8543925" cy="5149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P:\logotypy\pasek_pi_kolor_baza.bmp"/>
          <p:cNvPicPr>
            <a:picLocks noChangeAspect="1" noChangeArrowheads="1"/>
          </p:cNvPicPr>
          <p:nvPr/>
        </p:nvPicPr>
        <p:blipFill rotWithShape="1">
          <a:blip r:embed="rId8" cstate="print"/>
          <a:srcRect l="4241" r="3846"/>
          <a:stretch/>
        </p:blipFill>
        <p:spPr bwMode="auto">
          <a:xfrm>
            <a:off x="4522818" y="58261"/>
            <a:ext cx="4621183" cy="597921"/>
          </a:xfrm>
          <a:prstGeom prst="rect">
            <a:avLst/>
          </a:prstGeom>
          <a:noFill/>
        </p:spPr>
      </p:pic>
      <p:pic>
        <p:nvPicPr>
          <p:cNvPr id="9" name="Obraz 3" descr="cid:image006.png@01D38553.BC07214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43759" y="16196"/>
            <a:ext cx="4700241" cy="65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PIFE_poziom_pl-1_rg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46600" y="0"/>
            <a:ext cx="4597400" cy="6858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CE0F3D2-9FB4-4708-B6CC-72E86839DB94}"/>
              </a:ext>
            </a:extLst>
          </p:cNvPr>
          <p:cNvSpPr txBox="1"/>
          <p:nvPr/>
        </p:nvSpPr>
        <p:spPr>
          <a:xfrm>
            <a:off x="763434" y="2042557"/>
            <a:ext cx="348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sfinansowanie kosztów usługi doradczej</a:t>
            </a:r>
            <a:endParaRPr lang="pl-PL" b="1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7D69C0F-1F76-4A94-8627-76D34B877F9A}"/>
              </a:ext>
            </a:extLst>
          </p:cNvPr>
          <p:cNvSpPr txBox="1"/>
          <p:nvPr/>
        </p:nvSpPr>
        <p:spPr>
          <a:xfrm>
            <a:off x="5022088" y="4085112"/>
            <a:ext cx="3469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przygotowanie wniosku 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 </a:t>
            </a:r>
            <a:r>
              <a:rPr lang="pl-PL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Eurogrant</a:t>
            </a:r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zgodnie 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 wymaganiami określonymi przez organizatora konkursu</a:t>
            </a:r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9E85B0B-2170-409F-B627-17564BA98475}"/>
              </a:ext>
            </a:extLst>
          </p:cNvPr>
          <p:cNvSpPr txBox="1"/>
          <p:nvPr/>
        </p:nvSpPr>
        <p:spPr>
          <a:xfrm>
            <a:off x="4892634" y="2042556"/>
            <a:ext cx="3372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sfinansowanie kosztów opracowania studium wykonalności</a:t>
            </a:r>
            <a:endParaRPr lang="pl-PL" sz="2000" b="1" i="0" dirty="0">
              <a:solidFill>
                <a:srgbClr val="000000"/>
              </a:solidFill>
              <a:effectLst/>
              <a:latin typeface="Ubuntu Light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E59126D-D339-4638-BF0A-612630463691}"/>
              </a:ext>
            </a:extLst>
          </p:cNvPr>
          <p:cNvSpPr txBox="1"/>
          <p:nvPr/>
        </p:nvSpPr>
        <p:spPr>
          <a:xfrm>
            <a:off x="652134" y="4169113"/>
            <a:ext cx="346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organizację spotkań, w tym koszty poszukiwania partnerów projektu oraz koszty podróży służbowych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89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3000"/>
    </mc:Choice>
    <mc:Fallback xmlns="">
      <p:transition spd="slow" advClick="0" advTm="16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308796-B2B1-4927-8FC9-24C43503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03299"/>
            <a:ext cx="7886700" cy="1006747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rgbClr val="1E7B8E"/>
                </a:solidFill>
              </a:rPr>
              <a:t>Regulamin konkursu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6F6D1D-D3F9-455E-B086-B4855E8E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09" y="2755075"/>
            <a:ext cx="8899556" cy="3672886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65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 </a:t>
            </a:r>
            <a:endParaRPr lang="pl-PL" dirty="0"/>
          </a:p>
          <a:p>
            <a:pPr marL="0" indent="0">
              <a:buNone/>
            </a:pPr>
            <a:endParaRPr lang="pl-PL" sz="1600" b="1" i="0" dirty="0">
              <a:solidFill>
                <a:srgbClr val="DC4844"/>
              </a:solidFill>
              <a:effectLst/>
              <a:latin typeface="Open Sans"/>
            </a:endParaRPr>
          </a:p>
          <a:p>
            <a:pPr marL="0" indent="0">
              <a:buNone/>
            </a:pPr>
            <a:endParaRPr lang="pl-PL" sz="1600" b="1" i="0" dirty="0">
              <a:solidFill>
                <a:srgbClr val="92D050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1"/>
                </a:solidFill>
                <a:latin typeface="Open Sans"/>
              </a:rPr>
              <a:t>1) Warunki uczestnictwa w konkursie</a:t>
            </a:r>
            <a:endParaRPr lang="pl-PL" sz="2400" b="1" i="0" dirty="0">
              <a:solidFill>
                <a:schemeClr val="bg1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1"/>
                </a:solidFill>
                <a:latin typeface="Open Sans"/>
              </a:rPr>
              <a:t>2) Zasady finansowania projektów</a:t>
            </a:r>
            <a:endParaRPr lang="pl-PL" sz="2400" b="1" i="0" dirty="0">
              <a:solidFill>
                <a:schemeClr val="bg1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pl-PL" sz="2400" b="1" i="0" dirty="0">
                <a:solidFill>
                  <a:schemeClr val="bg1"/>
                </a:solidFill>
                <a:effectLst/>
                <a:latin typeface="Open Sans"/>
              </a:rPr>
              <a:t>3) Zasady składania wniosków</a:t>
            </a:r>
          </a:p>
          <a:p>
            <a:pPr marL="0" indent="0">
              <a:buNone/>
            </a:pPr>
            <a:r>
              <a:rPr lang="pl-PL" sz="2400" b="1" i="0" dirty="0">
                <a:solidFill>
                  <a:schemeClr val="bg1"/>
                </a:solidFill>
                <a:effectLst/>
                <a:latin typeface="Open Sans"/>
              </a:rPr>
              <a:t>4) Ogólne zasady  oceny projektów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A98148-C2F4-44EE-B49E-5F3B49C5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11</a:t>
            </a:fld>
            <a:endParaRPr lang="pl-PL" dirty="0"/>
          </a:p>
        </p:txBody>
      </p:sp>
      <p:pic>
        <p:nvPicPr>
          <p:cNvPr id="5" name="Obraz 4" descr="PIFE_poziom_pl-1_rgb.jpg">
            <a:extLst>
              <a:ext uri="{FF2B5EF4-FFF2-40B4-BE49-F238E27FC236}">
                <a16:creationId xmlns:a16="http://schemas.microsoft.com/office/drawing/2014/main" id="{7951A175-85AE-4496-9E3F-D0CF827E56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-22891"/>
            <a:ext cx="4572000" cy="735674"/>
          </a:xfrm>
          <a:prstGeom prst="rect">
            <a:avLst/>
          </a:prstGeom>
        </p:spPr>
      </p:pic>
      <p:pic>
        <p:nvPicPr>
          <p:cNvPr id="8" name="Obraz 7" descr="Obraz zawierający tekst, dokument&#10;&#10;Opis wygenerowany automatycznie">
            <a:extLst>
              <a:ext uri="{FF2B5EF4-FFF2-40B4-BE49-F238E27FC236}">
                <a16:creationId xmlns:a16="http://schemas.microsoft.com/office/drawing/2014/main" id="{EE70080E-2FBA-424D-8E8E-7E0DDF144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6" y="972247"/>
            <a:ext cx="2328686" cy="23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4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6F6D1D-D3F9-455E-B086-B4855E8E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09" y="2755075"/>
            <a:ext cx="8899556" cy="3672886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65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 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b="1" dirty="0"/>
              <a:t>adres poczty elektronicznej: info@parp.gov.pl  </a:t>
            </a:r>
          </a:p>
          <a:p>
            <a:pPr marL="0" indent="0">
              <a:buNone/>
            </a:pPr>
            <a:r>
              <a:rPr lang="pl-PL" b="1" dirty="0"/>
              <a:t> numery telefonu 22 574 07 07 lub 0 801 332 202</a:t>
            </a:r>
            <a:r>
              <a:rPr lang="pl-PL" dirty="0"/>
              <a:t>. </a:t>
            </a:r>
            <a:endParaRPr lang="pl-PL" b="1" i="0" dirty="0">
              <a:solidFill>
                <a:srgbClr val="DC4844"/>
              </a:solidFill>
              <a:effectLst/>
              <a:latin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A98148-C2F4-44EE-B49E-5F3B49C5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5" name="Obraz 4" descr="PIFE_poziom_pl-1_rgb.jpg">
            <a:extLst>
              <a:ext uri="{FF2B5EF4-FFF2-40B4-BE49-F238E27FC236}">
                <a16:creationId xmlns:a16="http://schemas.microsoft.com/office/drawing/2014/main" id="{7951A175-85AE-4496-9E3F-D0CF827E56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-22891"/>
            <a:ext cx="4572000" cy="735674"/>
          </a:xfrm>
          <a:prstGeom prst="rect">
            <a:avLst/>
          </a:prstGeom>
        </p:spPr>
      </p:pic>
      <p:pic>
        <p:nvPicPr>
          <p:cNvPr id="1026" name="Picture 2" descr="Logowanie - Baza Usług Rozwojowych - PARP">
            <a:extLst>
              <a:ext uri="{FF2B5EF4-FFF2-40B4-BE49-F238E27FC236}">
                <a16:creationId xmlns:a16="http://schemas.microsoft.com/office/drawing/2014/main" id="{C43A8BFF-6B34-4248-9D1B-C5F5FD23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0" y="1128979"/>
            <a:ext cx="25622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Obraz zawierający szkicowanie&#10;&#10;Opis wygenerowany automatycznie">
            <a:extLst>
              <a:ext uri="{FF2B5EF4-FFF2-40B4-BE49-F238E27FC236}">
                <a16:creationId xmlns:a16="http://schemas.microsoft.com/office/drawing/2014/main" id="{1AB4C1D6-8243-409E-BEC7-94E5D595A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5" y="937409"/>
            <a:ext cx="1817666" cy="181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9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89AFB0-7CBA-459B-B091-BEA74D77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0B5017F-5F6E-42F0-A794-951F32159F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6306" y="4942116"/>
            <a:ext cx="8279045" cy="712334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/>
              <a:t>ŹRÓDŁA INFORMACJI O FUNDUSZACH EUROPEJSKICH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7A9A15E-6DD6-450E-BFFE-D4902FE5B9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6" name="Obraz 5" descr="PIFE_poziom_pl-1_rgb.jpg">
            <a:extLst>
              <a:ext uri="{FF2B5EF4-FFF2-40B4-BE49-F238E27FC236}">
                <a16:creationId xmlns:a16="http://schemas.microsoft.com/office/drawing/2014/main" id="{4FCCAE7B-1911-457A-A5A2-D28F77DB7C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325"/>
            <a:ext cx="4622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43FD528-8FDB-45DA-B139-218B9AB5F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99" y="2032331"/>
            <a:ext cx="4318001" cy="3126097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914400" y="1771855"/>
            <a:ext cx="34432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pl-PL" altLang="pl-PL" sz="2000" b="1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pl-PL" altLang="pl-PL" sz="2000" b="1">
              <a:solidFill>
                <a:srgbClr val="000000"/>
              </a:solidFill>
            </a:endParaRPr>
          </a:p>
        </p:txBody>
      </p:sp>
      <p:sp>
        <p:nvSpPr>
          <p:cNvPr id="6" name="Symbol zastępczy numeru slajdu 3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4054270" y="834407"/>
            <a:ext cx="5252693" cy="1233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pl-PL" sz="2800" b="1" dirty="0">
                <a:solidFill>
                  <a:srgbClr val="000000"/>
                </a:solidFill>
              </a:rPr>
              <a:t>Portal Funduszy Europejskich - </a:t>
            </a:r>
            <a:r>
              <a:rPr lang="pl-PL" altLang="pl-PL" sz="2800" b="1" dirty="0" err="1">
                <a:solidFill>
                  <a:srgbClr val="0070C0"/>
                </a:solidFill>
              </a:rPr>
              <a:t>www.funduszeeuropejskie.gov.pl</a:t>
            </a:r>
            <a:r>
              <a:rPr lang="pl-PL" altLang="pl-PL" sz="2800" b="1" dirty="0">
                <a:solidFill>
                  <a:srgbClr val="0070C0"/>
                </a:solidFill>
              </a:rPr>
              <a:t>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b="1" dirty="0">
              <a:solidFill>
                <a:srgbClr val="0070C0"/>
              </a:solidFill>
            </a:endParaRP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-62385" y="1771855"/>
            <a:ext cx="4535488" cy="424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9388" indent="-179388">
              <a:buFont typeface="Arial" charset="0"/>
              <a:buChar char="•"/>
              <a:tabLst>
                <a:tab pos="179388" algn="l"/>
                <a:tab pos="1093788" algn="l"/>
                <a:tab pos="2008188" algn="l"/>
                <a:tab pos="2922588" algn="l"/>
                <a:tab pos="3836988" algn="l"/>
                <a:tab pos="4751388" algn="l"/>
                <a:tab pos="5665788" algn="l"/>
                <a:tab pos="6580188" algn="l"/>
                <a:tab pos="7494588" algn="l"/>
                <a:tab pos="8408988" algn="l"/>
                <a:tab pos="9323388" algn="l"/>
                <a:tab pos="10237788" algn="l"/>
              </a:tabLst>
            </a:pPr>
            <a:r>
              <a:rPr lang="pl-PL" altLang="pl-PL" dirty="0">
                <a:solidFill>
                  <a:srgbClr val="000000"/>
                </a:solidFill>
              </a:rPr>
              <a:t>informacje w formie </a:t>
            </a:r>
            <a:r>
              <a:rPr lang="pl-PL" altLang="pl-PL" b="1" dirty="0">
                <a:solidFill>
                  <a:srgbClr val="000000"/>
                </a:solidFill>
              </a:rPr>
              <a:t>instrukcji i poradników</a:t>
            </a:r>
            <a:endParaRPr lang="pl-PL" altLang="pl-PL" dirty="0">
              <a:solidFill>
                <a:srgbClr val="000000"/>
              </a:solidFill>
            </a:endParaRPr>
          </a:p>
          <a:p>
            <a:pPr marL="179388" indent="-179388">
              <a:buFont typeface="Arial" charset="0"/>
              <a:buChar char="•"/>
              <a:tabLst>
                <a:tab pos="179388" algn="l"/>
                <a:tab pos="1093788" algn="l"/>
                <a:tab pos="2008188" algn="l"/>
                <a:tab pos="2922588" algn="l"/>
                <a:tab pos="3836988" algn="l"/>
                <a:tab pos="4751388" algn="l"/>
                <a:tab pos="5665788" algn="l"/>
                <a:tab pos="6580188" algn="l"/>
                <a:tab pos="7494588" algn="l"/>
                <a:tab pos="8408988" algn="l"/>
                <a:tab pos="9323388" algn="l"/>
                <a:tab pos="10237788" algn="l"/>
              </a:tabLst>
            </a:pPr>
            <a:r>
              <a:rPr lang="pl-PL" altLang="pl-PL" b="1" dirty="0">
                <a:solidFill>
                  <a:srgbClr val="000000"/>
                </a:solidFill>
              </a:rPr>
              <a:t>wyszukiwarka szkoleń i konferencji </a:t>
            </a:r>
            <a:r>
              <a:rPr lang="pl-PL" altLang="pl-PL" dirty="0">
                <a:solidFill>
                  <a:srgbClr val="000000"/>
                </a:solidFill>
              </a:rPr>
              <a:t>na temat funduszy,</a:t>
            </a:r>
          </a:p>
          <a:p>
            <a:pPr marL="179388" indent="-179388">
              <a:buFont typeface="Arial" charset="0"/>
              <a:buChar char="•"/>
              <a:tabLst>
                <a:tab pos="179388" algn="l"/>
                <a:tab pos="1093788" algn="l"/>
                <a:tab pos="2008188" algn="l"/>
                <a:tab pos="2922588" algn="l"/>
                <a:tab pos="3836988" algn="l"/>
                <a:tab pos="4751388" algn="l"/>
                <a:tab pos="5665788" algn="l"/>
                <a:tab pos="6580188" algn="l"/>
                <a:tab pos="7494588" algn="l"/>
                <a:tab pos="8408988" algn="l"/>
                <a:tab pos="9323388" algn="l"/>
                <a:tab pos="10237788" algn="l"/>
              </a:tabLst>
            </a:pPr>
            <a:r>
              <a:rPr lang="pl-PL" altLang="pl-PL" b="1" dirty="0">
                <a:solidFill>
                  <a:srgbClr val="000000"/>
                </a:solidFill>
              </a:rPr>
              <a:t>lista ogłoszeń o naborach wniosków,</a:t>
            </a:r>
          </a:p>
          <a:p>
            <a:pPr marL="179388" indent="-179388">
              <a:buFont typeface="Arial" charset="0"/>
              <a:buChar char="•"/>
              <a:tabLst>
                <a:tab pos="179388" algn="l"/>
                <a:tab pos="1093788" algn="l"/>
                <a:tab pos="2008188" algn="l"/>
                <a:tab pos="2922588" algn="l"/>
                <a:tab pos="3836988" algn="l"/>
                <a:tab pos="4751388" algn="l"/>
                <a:tab pos="5665788" algn="l"/>
                <a:tab pos="6580188" algn="l"/>
                <a:tab pos="7494588" algn="l"/>
                <a:tab pos="8408988" algn="l"/>
                <a:tab pos="9323388" algn="l"/>
                <a:tab pos="10237788" algn="l"/>
              </a:tabLst>
            </a:pPr>
            <a:r>
              <a:rPr lang="pl-PL" altLang="pl-PL" b="1" dirty="0">
                <a:solidFill>
                  <a:srgbClr val="000000"/>
                </a:solidFill>
              </a:rPr>
              <a:t>dokumenty i publikacje i</a:t>
            </a:r>
            <a:r>
              <a:rPr lang="pl-PL" altLang="pl-PL" dirty="0">
                <a:solidFill>
                  <a:srgbClr val="000000"/>
                </a:solidFill>
              </a:rPr>
              <a:t>nformacyjne </a:t>
            </a:r>
            <a:br>
              <a:rPr lang="pl-PL" altLang="pl-PL" dirty="0">
                <a:solidFill>
                  <a:srgbClr val="000000"/>
                </a:solidFill>
              </a:rPr>
            </a:br>
            <a:r>
              <a:rPr lang="pl-PL" altLang="pl-PL" dirty="0">
                <a:solidFill>
                  <a:srgbClr val="000000"/>
                </a:solidFill>
              </a:rPr>
              <a:t>o środkach europejskich,</a:t>
            </a:r>
          </a:p>
          <a:p>
            <a:pPr marL="179388" indent="-179388">
              <a:buFont typeface="Arial" charset="0"/>
              <a:buChar char="•"/>
              <a:tabLst>
                <a:tab pos="179388" algn="l"/>
                <a:tab pos="1093788" algn="l"/>
                <a:tab pos="2008188" algn="l"/>
                <a:tab pos="2922588" algn="l"/>
                <a:tab pos="3836988" algn="l"/>
                <a:tab pos="4751388" algn="l"/>
                <a:tab pos="5665788" algn="l"/>
                <a:tab pos="6580188" algn="l"/>
                <a:tab pos="7494588" algn="l"/>
                <a:tab pos="8408988" algn="l"/>
                <a:tab pos="9323388" algn="l"/>
                <a:tab pos="10237788" algn="l"/>
              </a:tabLst>
            </a:pPr>
            <a:r>
              <a:rPr lang="pl-PL" altLang="pl-PL" b="1" dirty="0">
                <a:solidFill>
                  <a:srgbClr val="000000"/>
                </a:solidFill>
              </a:rPr>
              <a:t>dane kontaktowe Punktów Informacyjnych Funduszy Europejskich</a:t>
            </a:r>
            <a:r>
              <a:rPr lang="pl-PL" altLang="pl-PL" dirty="0">
                <a:solidFill>
                  <a:srgbClr val="000000"/>
                </a:solidFill>
              </a:rPr>
              <a:t>,</a:t>
            </a:r>
          </a:p>
          <a:p>
            <a:pPr marL="179388" indent="-179388">
              <a:buFont typeface="Arial" charset="0"/>
              <a:buChar char="•"/>
              <a:tabLst>
                <a:tab pos="179388" algn="l"/>
                <a:tab pos="1093788" algn="l"/>
                <a:tab pos="2008188" algn="l"/>
                <a:tab pos="2922588" algn="l"/>
                <a:tab pos="3836988" algn="l"/>
                <a:tab pos="4751388" algn="l"/>
                <a:tab pos="5665788" algn="l"/>
                <a:tab pos="6580188" algn="l"/>
                <a:tab pos="7494588" algn="l"/>
                <a:tab pos="8408988" algn="l"/>
                <a:tab pos="9323388" algn="l"/>
                <a:tab pos="10237788" algn="l"/>
              </a:tabLst>
            </a:pPr>
            <a:r>
              <a:rPr lang="pl-PL" altLang="pl-PL" dirty="0">
                <a:solidFill>
                  <a:srgbClr val="000000"/>
                </a:solidFill>
              </a:rPr>
              <a:t>informacje o </a:t>
            </a:r>
            <a:r>
              <a:rPr lang="pl-PL" altLang="pl-PL" b="1" dirty="0">
                <a:solidFill>
                  <a:srgbClr val="000000"/>
                </a:solidFill>
              </a:rPr>
              <a:t>efektach Funduszy Europejskich </a:t>
            </a:r>
            <a:r>
              <a:rPr lang="pl-PL" altLang="pl-PL" dirty="0">
                <a:solidFill>
                  <a:srgbClr val="000000"/>
                </a:solidFill>
              </a:rPr>
              <a:t>oraz dane o projektach, które otrzymały dofinansowanie </a:t>
            </a:r>
            <a:br>
              <a:rPr lang="pl-PL" altLang="pl-PL" dirty="0">
                <a:solidFill>
                  <a:srgbClr val="000000"/>
                </a:solidFill>
              </a:rPr>
            </a:br>
            <a:r>
              <a:rPr lang="pl-PL" altLang="pl-PL" dirty="0">
                <a:solidFill>
                  <a:srgbClr val="000000"/>
                </a:solidFill>
              </a:rPr>
              <a:t>z Funduszy Europejskich,</a:t>
            </a:r>
          </a:p>
          <a:p>
            <a:pPr marL="179388" indent="-179388">
              <a:buFont typeface="Arial" charset="0"/>
              <a:buChar char="•"/>
              <a:tabLst>
                <a:tab pos="179388" algn="l"/>
                <a:tab pos="1093788" algn="l"/>
                <a:tab pos="2008188" algn="l"/>
                <a:tab pos="2922588" algn="l"/>
                <a:tab pos="3836988" algn="l"/>
                <a:tab pos="4751388" algn="l"/>
                <a:tab pos="5665788" algn="l"/>
                <a:tab pos="6580188" algn="l"/>
                <a:tab pos="7494588" algn="l"/>
                <a:tab pos="8408988" algn="l"/>
                <a:tab pos="9323388" algn="l"/>
                <a:tab pos="10237788" algn="l"/>
              </a:tabLst>
            </a:pPr>
            <a:r>
              <a:rPr lang="pl-PL" altLang="pl-PL" b="1" dirty="0">
                <a:solidFill>
                  <a:srgbClr val="000000"/>
                </a:solidFill>
              </a:rPr>
              <a:t>możliwość oceny </a:t>
            </a:r>
            <a:r>
              <a:rPr lang="pl-PL" altLang="pl-PL" dirty="0">
                <a:solidFill>
                  <a:srgbClr val="000000"/>
                </a:solidFill>
              </a:rPr>
              <a:t>przydatności poszczególnych informacji zawartych </a:t>
            </a:r>
            <a:br>
              <a:rPr lang="pl-PL" altLang="pl-PL" dirty="0">
                <a:solidFill>
                  <a:srgbClr val="000000"/>
                </a:solidFill>
              </a:rPr>
            </a:br>
            <a:r>
              <a:rPr lang="pl-PL" altLang="pl-PL" dirty="0">
                <a:solidFill>
                  <a:srgbClr val="000000"/>
                </a:solidFill>
              </a:rPr>
              <a:t>na stronach.</a:t>
            </a:r>
          </a:p>
        </p:txBody>
      </p:sp>
      <p:pic>
        <p:nvPicPr>
          <p:cNvPr id="8" name="Obraz 7" descr="cid:image002.png@01D38553.BC07214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6000" y="25400"/>
            <a:ext cx="4203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711200" y="2696297"/>
            <a:ext cx="8229600" cy="37429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1" i="0" u="none" strike="noStrike" kern="8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i="1" u="none" strike="noStrike" kern="8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Urszula Jackowska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2800" b="1" kern="800" dirty="0"/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8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Centralny Punkt Informacyjny Funduszy Europejskich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1" i="0" u="none" strike="noStrike" kern="8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8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22 626 06 32/33; </a:t>
            </a:r>
            <a:r>
              <a:rPr lang="pl-PL" sz="2900" b="1" kern="800" dirty="0"/>
              <a:t>22 378 31 77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8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lnSpc>
                <a:spcPct val="120000"/>
              </a:lnSpc>
              <a:defRPr/>
            </a:pPr>
            <a:r>
              <a:rPr lang="pl-PL" sz="2800" b="1" kern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punktinformacyjny@cpe.gov.pl</a:t>
            </a:r>
            <a:r>
              <a:rPr lang="pl-PL" sz="2800" b="1" kern="800" dirty="0"/>
              <a:t> </a:t>
            </a:r>
          </a:p>
          <a:p>
            <a:pPr algn="ctr">
              <a:lnSpc>
                <a:spcPct val="120000"/>
              </a:lnSpc>
              <a:defRPr/>
            </a:pPr>
            <a:endParaRPr lang="pl-PL" sz="2800" b="1" kern="800" dirty="0"/>
          </a:p>
          <a:p>
            <a:pPr algn="ctr">
              <a:lnSpc>
                <a:spcPct val="120000"/>
              </a:lnSpc>
              <a:defRPr/>
            </a:pPr>
            <a:r>
              <a:rPr lang="pl-PL" sz="2800" b="1" kern="800" dirty="0"/>
              <a:t>@centrumprojektoweuropejskich </a:t>
            </a:r>
          </a:p>
        </p:txBody>
      </p:sp>
      <p:sp>
        <p:nvSpPr>
          <p:cNvPr id="10" name="Tytuł 19"/>
          <p:cNvSpPr txBox="1">
            <a:spLocks/>
          </p:cNvSpPr>
          <p:nvPr/>
        </p:nvSpPr>
        <p:spPr>
          <a:xfrm>
            <a:off x="585978" y="1562101"/>
            <a:ext cx="7886700" cy="1067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Dziękuję za uwagę!</a:t>
            </a:r>
          </a:p>
        </p:txBody>
      </p:sp>
      <p:pic>
        <p:nvPicPr>
          <p:cNvPr id="5" name="Obraz 4" descr="cid:image002.png@01D38553.BC07214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6000" y="25400"/>
            <a:ext cx="4203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Znany na całym świecie i używany prawie przez każdego! Skąd wziął się  symbol @? | Blaber">
            <a:extLst>
              <a:ext uri="{FF2B5EF4-FFF2-40B4-BE49-F238E27FC236}">
                <a16:creationId xmlns:a16="http://schemas.microsoft.com/office/drawing/2014/main" id="{EC1C0C26-1DAA-45D5-B983-B7BA6096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81" y="5013488"/>
            <a:ext cx="564821" cy="5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Facebook Symbol | darmowa Ikony">
            <a:extLst>
              <a:ext uri="{FF2B5EF4-FFF2-40B4-BE49-F238E27FC236}">
                <a16:creationId xmlns:a16="http://schemas.microsoft.com/office/drawing/2014/main" id="{9ED870D7-843A-4F58-9953-31272A58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40" y="5631375"/>
            <a:ext cx="507462" cy="5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zarna telefon ikona ilustracji. Ilustracja złożonej z wezwanie - 82257999">
            <a:extLst>
              <a:ext uri="{FF2B5EF4-FFF2-40B4-BE49-F238E27FC236}">
                <a16:creationId xmlns:a16="http://schemas.microsoft.com/office/drawing/2014/main" id="{677EEED6-8CA3-42C2-AC22-56FC26CA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81" y="4216941"/>
            <a:ext cx="658719" cy="57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26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crackSpacing="7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5CA72BB-DB6E-4083-A806-B570F18C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53" y="762822"/>
            <a:ext cx="2949179" cy="406153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rgbClr val="238EA3"/>
                </a:solidFill>
              </a:rPr>
              <a:t>PLAN PREZENTACJI: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179E4F0-E58E-4905-8E34-D25FA3CF9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014" y="1340346"/>
            <a:ext cx="3273920" cy="4794439"/>
          </a:xfrm>
        </p:spPr>
        <p:txBody>
          <a:bodyPr>
            <a:normAutofit lnSpcReduction="10000"/>
          </a:bodyPr>
          <a:lstStyle/>
          <a:p>
            <a:r>
              <a:rPr lang="pl-PL" b="1" dirty="0">
                <a:solidFill>
                  <a:srgbClr val="238EA3"/>
                </a:solidFill>
              </a:rPr>
              <a:t>WPROWADZENIE</a:t>
            </a:r>
          </a:p>
          <a:p>
            <a:endParaRPr lang="pl-PL" dirty="0"/>
          </a:p>
          <a:p>
            <a:endParaRPr lang="pl-PL" dirty="0"/>
          </a:p>
          <a:p>
            <a:r>
              <a:rPr lang="pl-PL" b="1" dirty="0">
                <a:solidFill>
                  <a:srgbClr val="238EA3"/>
                </a:solidFill>
              </a:rPr>
              <a:t>KONKURS</a:t>
            </a:r>
            <a:r>
              <a:rPr lang="pl-PL" dirty="0">
                <a:solidFill>
                  <a:srgbClr val="238EA3"/>
                </a:solidFill>
              </a:rPr>
              <a:t>: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1E7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 wsparcia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1E7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1E7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Opis konkursu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1E7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Regulamin konkursu</a:t>
            </a:r>
          </a:p>
          <a:p>
            <a:pPr marL="269875" indent="-269875"/>
            <a:r>
              <a:rPr lang="pl-PL" dirty="0"/>
              <a:t>   </a:t>
            </a:r>
          </a:p>
          <a:p>
            <a:pPr marL="269875" indent="-269875"/>
            <a:endParaRPr lang="pl-PL" b="1" dirty="0">
              <a:solidFill>
                <a:srgbClr val="238EA3"/>
              </a:solidFill>
            </a:endParaRPr>
          </a:p>
          <a:p>
            <a:pPr marL="269875" indent="-269875"/>
            <a:endParaRPr lang="pl-PL" b="1" dirty="0">
              <a:solidFill>
                <a:srgbClr val="238EA3"/>
              </a:solidFill>
            </a:endParaRPr>
          </a:p>
          <a:p>
            <a:pPr marL="269875" indent="-269875"/>
            <a:endParaRPr lang="pl-PL" dirty="0"/>
          </a:p>
          <a:p>
            <a:pPr marL="269875" indent="-269875"/>
            <a:r>
              <a:rPr lang="pl-PL" b="1" dirty="0">
                <a:solidFill>
                  <a:srgbClr val="238EA3"/>
                </a:solidFill>
              </a:rPr>
              <a:t>ŹRÓDŁA INFORMACJI O FUNDUSZACH             EUROPEJSKICH</a:t>
            </a:r>
          </a:p>
        </p:txBody>
      </p:sp>
      <p:pic>
        <p:nvPicPr>
          <p:cNvPr id="9" name="Obraz 8" descr="PIFE_poziom_pl-1_rgb.jpg">
            <a:extLst>
              <a:ext uri="{FF2B5EF4-FFF2-40B4-BE49-F238E27FC236}">
                <a16:creationId xmlns:a16="http://schemas.microsoft.com/office/drawing/2014/main" id="{B33EEAFB-C41E-4985-BE01-DE3E4D3BE3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1112" y="0"/>
            <a:ext cx="4432888" cy="685800"/>
          </a:xfrm>
          <a:prstGeom prst="rect">
            <a:avLst/>
          </a:prstGeom>
        </p:spPr>
      </p:pic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47AF7019-0AFA-45AE-AAE7-3B906D8E5889}"/>
              </a:ext>
            </a:extLst>
          </p:cNvPr>
          <p:cNvSpPr/>
          <p:nvPr/>
        </p:nvSpPr>
        <p:spPr>
          <a:xfrm>
            <a:off x="45569" y="5322235"/>
            <a:ext cx="492953" cy="339047"/>
          </a:xfrm>
          <a:prstGeom prst="rightArrow">
            <a:avLst/>
          </a:prstGeom>
          <a:solidFill>
            <a:srgbClr val="1E7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9AB6B04C-6B0F-4DD8-8D51-C02C8BF66C5F}"/>
              </a:ext>
            </a:extLst>
          </p:cNvPr>
          <p:cNvSpPr/>
          <p:nvPr/>
        </p:nvSpPr>
        <p:spPr>
          <a:xfrm>
            <a:off x="64903" y="1264258"/>
            <a:ext cx="492953" cy="339047"/>
          </a:xfrm>
          <a:prstGeom prst="rightArrow">
            <a:avLst/>
          </a:prstGeom>
          <a:solidFill>
            <a:srgbClr val="1E7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EC91A678-715D-4C20-A6B0-5C10230126F3}"/>
              </a:ext>
            </a:extLst>
          </p:cNvPr>
          <p:cNvSpPr/>
          <p:nvPr/>
        </p:nvSpPr>
        <p:spPr>
          <a:xfrm>
            <a:off x="82815" y="2264606"/>
            <a:ext cx="492953" cy="339047"/>
          </a:xfrm>
          <a:prstGeom prst="rightArrow">
            <a:avLst/>
          </a:prstGeom>
          <a:solidFill>
            <a:srgbClr val="1E7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Resource Planning: What You Need to Know">
            <a:extLst>
              <a:ext uri="{FF2B5EF4-FFF2-40B4-BE49-F238E27FC236}">
                <a16:creationId xmlns:a16="http://schemas.microsoft.com/office/drawing/2014/main" id="{2DEE80C6-B2DA-4840-AA51-163BD50198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39" y="2149121"/>
            <a:ext cx="4823483" cy="26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000"/>
    </mc:Choice>
    <mc:Fallback xmlns="">
      <p:transition spd="slow" advClick="0" advTm="6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238EA3"/>
                </a:solidFill>
              </a:rPr>
              <a:t>WPROWADZENIE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5" name="Obraz 4" descr="PIFE_poziom_pl-1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1200" y="0"/>
            <a:ext cx="4622800" cy="685800"/>
          </a:xfrm>
          <a:prstGeom prst="rect">
            <a:avLst/>
          </a:prstGeo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C32772EF-8917-4786-9AFE-C0AAF498E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58817" y="1807510"/>
            <a:ext cx="6826366" cy="45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5911" y="1721225"/>
            <a:ext cx="8649148" cy="445573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endParaRPr lang="pl-PL" sz="2400" b="1" dirty="0"/>
          </a:p>
          <a:p>
            <a:endParaRPr lang="pl-PL" sz="240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7" name="Obraz 6" descr="PIFE_poziom_pl-1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1111" y="61060"/>
            <a:ext cx="4432888" cy="5909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78464" y="1490927"/>
            <a:ext cx="78361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38EA3"/>
                </a:solidFill>
              </a:rPr>
              <a:t>W </a:t>
            </a:r>
            <a:r>
              <a:rPr lang="pl-PL" b="1" dirty="0">
                <a:solidFill>
                  <a:srgbClr val="238EA3"/>
                </a:solidFill>
              </a:rPr>
              <a:t>Centralnym Punkcie Informacyjnym Funduszy Europejskich </a:t>
            </a:r>
            <a:r>
              <a:rPr lang="pl-PL" dirty="0">
                <a:solidFill>
                  <a:srgbClr val="238EA3"/>
                </a:solidFill>
              </a:rPr>
              <a:t>świadczymy bezpłatne oraz dostępne dla każdego usługi:</a:t>
            </a:r>
          </a:p>
          <a:p>
            <a:endParaRPr lang="pl-PL" dirty="0">
              <a:solidFill>
                <a:srgbClr val="238EA3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</a:pPr>
            <a:r>
              <a:rPr lang="pl-PL" dirty="0">
                <a:solidFill>
                  <a:srgbClr val="238EA3"/>
                </a:solidFill>
              </a:rPr>
              <a:t>ocenimy, czy Twój pomysł na projekt ma szansę otrzymać dotację lub preferencyjną pożyczkę z Funduszy Europejskich,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</a:pPr>
            <a:r>
              <a:rPr lang="pl-PL" dirty="0">
                <a:solidFill>
                  <a:srgbClr val="238EA3"/>
                </a:solidFill>
              </a:rPr>
              <a:t>przypiszemy Twój pomysł do konkretnego priorytetu i działania w programie finansowanym z Funduszy,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</a:pPr>
            <a:r>
              <a:rPr lang="pl-PL" dirty="0">
                <a:solidFill>
                  <a:srgbClr val="238EA3"/>
                </a:solidFill>
              </a:rPr>
              <a:t>poinformujemy o warunkach, kryteriach i procedurach przyznania dotacji,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</a:pPr>
            <a:r>
              <a:rPr lang="pl-PL" dirty="0">
                <a:solidFill>
                  <a:srgbClr val="238EA3"/>
                </a:solidFill>
              </a:rPr>
              <a:t>przedstawimy „krok po kroku” proces ubiegania się o dofinansowanie,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</a:pPr>
            <a:r>
              <a:rPr lang="pl-PL" dirty="0">
                <a:solidFill>
                  <a:srgbClr val="238EA3"/>
                </a:solidFill>
              </a:rPr>
              <a:t>pomożemy w realizacji i rozliczeniu Twojego projektu – służymy wiedzą dotyczącą dokumentów, procedur i terminów,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</a:pPr>
            <a:r>
              <a:rPr lang="pl-PL" dirty="0">
                <a:solidFill>
                  <a:srgbClr val="238EA3"/>
                </a:solidFill>
              </a:rPr>
              <a:t>pomagamy beneficjentom ostatecznym (czyli np. osobom chcącym wziąć udział w szkoleniach lub stażach finansowanych z Funduszy) w znalezieniu odpowiedniego projektu,</a:t>
            </a:r>
          </a:p>
        </p:txBody>
      </p:sp>
      <p:pic>
        <p:nvPicPr>
          <p:cNvPr id="8" name="Obraz 7" descr="pobra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2111" y="775209"/>
            <a:ext cx="1887612" cy="10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5911" y="1721225"/>
            <a:ext cx="8649148" cy="445573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endParaRPr lang="pl-PL" sz="2400" b="1" dirty="0"/>
          </a:p>
          <a:p>
            <a:endParaRPr lang="pl-PL" sz="240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7" name="Obraz 6" descr="PIFE_poziom_pl-1_rg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1111" y="61060"/>
            <a:ext cx="4432888" cy="590947"/>
          </a:xfrm>
          <a:prstGeom prst="rect">
            <a:avLst/>
          </a:prstGeom>
        </p:spPr>
      </p:pic>
      <p:pic>
        <p:nvPicPr>
          <p:cNvPr id="6" name="Obraz 5" descr="PIFE_uslugi_grafik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161997"/>
            <a:ext cx="9144000" cy="4534006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15E76FC-CE0E-4FBF-B4CE-338F530B6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000"/>
    </mc:Choice>
    <mc:Fallback xmlns="">
      <p:transition spd="slow" advClick="0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252771" y="6351384"/>
            <a:ext cx="2057400" cy="365125"/>
          </a:xfrm>
        </p:spPr>
        <p:txBody>
          <a:bodyPr/>
          <a:lstStyle/>
          <a:p>
            <a:fld id="{40137619-8810-4CE4-85C3-5AD50D2A5BB7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6" name="Tytuł 4"/>
          <p:cNvSpPr txBox="1">
            <a:spLocks/>
          </p:cNvSpPr>
          <p:nvPr/>
        </p:nvSpPr>
        <p:spPr>
          <a:xfrm>
            <a:off x="457200" y="705563"/>
            <a:ext cx="8219256" cy="92211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800" b="1" dirty="0">
                <a:solidFill>
                  <a:srgbClr val="238EA3"/>
                </a:solidFill>
              </a:rPr>
              <a:t>Cele konkursu</a:t>
            </a:r>
            <a:r>
              <a:rPr kumimoji="0" lang="pl-PL" sz="2800" b="1" i="0" u="none" strike="noStrike" kern="1200" cap="none" spc="0" normalizeH="0" noProof="0" dirty="0">
                <a:ln>
                  <a:noFill/>
                </a:ln>
                <a:solidFill>
                  <a:srgbClr val="238EA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238EA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P:\logotypy\pasek_pi_kolor_baza.bmp"/>
          <p:cNvPicPr>
            <a:picLocks noChangeAspect="1" noChangeArrowheads="1"/>
          </p:cNvPicPr>
          <p:nvPr/>
        </p:nvPicPr>
        <p:blipFill rotWithShape="1">
          <a:blip r:embed="rId4" cstate="print"/>
          <a:srcRect l="4241" r="3846"/>
          <a:stretch/>
        </p:blipFill>
        <p:spPr bwMode="auto">
          <a:xfrm>
            <a:off x="4522818" y="58261"/>
            <a:ext cx="4621183" cy="597921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178130" y="2954975"/>
            <a:ext cx="2826327" cy="9737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Single Market </a:t>
            </a:r>
            <a:r>
              <a:rPr lang="pl-PL" dirty="0" err="1"/>
              <a:t>Programme</a:t>
            </a:r>
            <a:endParaRPr lang="pl-PL" dirty="0"/>
          </a:p>
        </p:txBody>
      </p:sp>
      <p:sp>
        <p:nvSpPr>
          <p:cNvPr id="11" name="Elipsa 10"/>
          <p:cNvSpPr/>
          <p:nvPr/>
        </p:nvSpPr>
        <p:spPr>
          <a:xfrm>
            <a:off x="5925441" y="2828043"/>
            <a:ext cx="2826327" cy="9737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Kreatywna Europa</a:t>
            </a:r>
          </a:p>
        </p:txBody>
      </p:sp>
      <p:sp>
        <p:nvSpPr>
          <p:cNvPr id="12" name="Elipsa 11"/>
          <p:cNvSpPr/>
          <p:nvPr/>
        </p:nvSpPr>
        <p:spPr>
          <a:xfrm>
            <a:off x="2588821" y="1647440"/>
            <a:ext cx="3788227" cy="13825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   </a:t>
            </a:r>
            <a:r>
              <a:rPr lang="pl-PL" sz="1400" b="1" dirty="0"/>
              <a:t>Sfinansowanie kosztów przygotowania projektu w ramach programów Unii Europejskiej takich jak:</a:t>
            </a:r>
          </a:p>
        </p:txBody>
      </p:sp>
      <p:sp>
        <p:nvSpPr>
          <p:cNvPr id="14" name="Elipsa 13"/>
          <p:cNvSpPr/>
          <p:nvPr/>
        </p:nvSpPr>
        <p:spPr>
          <a:xfrm>
            <a:off x="1162690" y="4656386"/>
            <a:ext cx="2826327" cy="9737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Horyzont Europa</a:t>
            </a:r>
          </a:p>
        </p:txBody>
      </p:sp>
      <p:sp>
        <p:nvSpPr>
          <p:cNvPr id="15" name="Elipsa 14"/>
          <p:cNvSpPr/>
          <p:nvPr/>
        </p:nvSpPr>
        <p:spPr>
          <a:xfrm>
            <a:off x="5391022" y="4717766"/>
            <a:ext cx="2826327" cy="9737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LIFE</a:t>
            </a:r>
          </a:p>
          <a:p>
            <a:pPr algn="ctr"/>
            <a:endParaRPr lang="pl-PL" dirty="0"/>
          </a:p>
        </p:txBody>
      </p:sp>
      <p:pic>
        <p:nvPicPr>
          <p:cNvPr id="16" name="Obraz 3" descr="cid:image006.png@01D38553.BC0721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3759" y="16196"/>
            <a:ext cx="4700241" cy="65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PIFE_poziom_pl-1_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0"/>
            <a:ext cx="4724400" cy="685800"/>
          </a:xfrm>
          <a:prstGeom prst="rect">
            <a:avLst/>
          </a:prstGeom>
        </p:spPr>
      </p:pic>
      <p:pic>
        <p:nvPicPr>
          <p:cNvPr id="3074" name="Picture 2" descr="EKES apeluje, by polityka spójności stała się nieodłączną częścią nowej  strategii dla UE | European Economic and Social Committee">
            <a:extLst>
              <a:ext uri="{FF2B5EF4-FFF2-40B4-BE49-F238E27FC236}">
                <a16:creationId xmlns:a16="http://schemas.microsoft.com/office/drawing/2014/main" id="{5C9D82DD-4B2D-492C-B1DE-9A8D8E29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09" y="3270458"/>
            <a:ext cx="1603613" cy="1145438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00"/>
    </mc:Choice>
    <mc:Fallback xmlns="">
      <p:transition spd="slow" advTm="17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6" name="Tytuł 4"/>
          <p:cNvSpPr txBox="1">
            <a:spLocks/>
          </p:cNvSpPr>
          <p:nvPr/>
        </p:nvSpPr>
        <p:spPr>
          <a:xfrm>
            <a:off x="457200" y="705563"/>
            <a:ext cx="8219256" cy="92211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pl-PL" sz="2800" b="1" i="0" u="none" strike="noStrike" kern="1200" cap="none" spc="0" normalizeH="0" noProof="0" dirty="0">
                <a:ln>
                  <a:noFill/>
                </a:ln>
                <a:solidFill>
                  <a:srgbClr val="238EA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Kwoty i </a:t>
            </a:r>
            <a:r>
              <a:rPr lang="pl-PL" sz="2800" b="1" dirty="0">
                <a:solidFill>
                  <a:srgbClr val="238EA3"/>
                </a:solidFill>
              </a:rPr>
              <a:t>T</a:t>
            </a:r>
            <a:r>
              <a:rPr kumimoji="0" lang="pl-PL" sz="2800" b="1" i="0" u="none" strike="noStrike" kern="1200" cap="none" spc="0" normalizeH="0" noProof="0" dirty="0" err="1">
                <a:ln>
                  <a:noFill/>
                </a:ln>
                <a:solidFill>
                  <a:srgbClr val="238EA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erminy</a:t>
            </a:r>
            <a:r>
              <a:rPr kumimoji="0" lang="pl-PL" sz="2800" b="1" i="0" u="none" strike="noStrike" kern="1200" cap="none" spc="0" normalizeH="0" noProof="0" dirty="0">
                <a:ln>
                  <a:noFill/>
                </a:ln>
                <a:solidFill>
                  <a:srgbClr val="238EA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238EA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P:\logotypy\pasek_pi_kolor_baza.bmp"/>
          <p:cNvPicPr>
            <a:picLocks noChangeAspect="1" noChangeArrowheads="1"/>
          </p:cNvPicPr>
          <p:nvPr/>
        </p:nvPicPr>
        <p:blipFill rotWithShape="1">
          <a:blip r:embed="rId4" cstate="print"/>
          <a:srcRect l="4241" r="3846"/>
          <a:stretch/>
        </p:blipFill>
        <p:spPr bwMode="auto">
          <a:xfrm>
            <a:off x="4522818" y="58261"/>
            <a:ext cx="4621183" cy="597921"/>
          </a:xfrm>
          <a:prstGeom prst="rect">
            <a:avLst/>
          </a:prstGeom>
          <a:noFill/>
        </p:spPr>
      </p:pic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83830" y="1802167"/>
            <a:ext cx="8976340" cy="4554185"/>
          </a:xfrm>
        </p:spPr>
        <p:txBody>
          <a:bodyPr>
            <a:normAutofit lnSpcReduction="1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dirty="0"/>
              <a:t>		</a:t>
            </a:r>
            <a:r>
              <a:rPr lang="pl-PL" sz="2000" dirty="0"/>
              <a:t>Ogłoszenie konkursu 28.02.2021</a:t>
            </a:r>
            <a:r>
              <a:rPr lang="pl-PL" dirty="0"/>
              <a:t>	</a:t>
            </a:r>
          </a:p>
          <a:p>
            <a:pPr marL="0" indent="0">
              <a:buNone/>
            </a:pPr>
            <a:r>
              <a:rPr lang="pl-PL" dirty="0"/>
              <a:t>                       </a:t>
            </a:r>
            <a:r>
              <a:rPr lang="pl-PL" sz="2000" dirty="0"/>
              <a:t>Składanie wniosków od 1.04.2021- 27.01.2022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                     </a:t>
            </a:r>
            <a:r>
              <a:rPr lang="pl-PL" sz="2000" dirty="0"/>
              <a:t>Wartość projektu 280 060 zł</a:t>
            </a:r>
          </a:p>
          <a:p>
            <a:pPr marL="0" indent="0">
              <a:buNone/>
            </a:pPr>
            <a:r>
              <a:rPr lang="pl-PL" sz="2000" dirty="0"/>
              <a:t>	              Maksymalne dofinansowanie 280 060 zł</a:t>
            </a:r>
          </a:p>
          <a:p>
            <a:pPr marL="0" indent="0">
              <a:buNone/>
            </a:pPr>
            <a:r>
              <a:rPr lang="pl-PL" sz="2000" dirty="0"/>
              <a:t>	  –          Wkład własny 0% </a:t>
            </a:r>
          </a:p>
          <a:p>
            <a:pPr marL="0" indent="0">
              <a:buNone/>
            </a:pPr>
            <a:r>
              <a:rPr lang="pl-PL" dirty="0"/>
              <a:t>                      </a:t>
            </a:r>
            <a:r>
              <a:rPr lang="pl-PL" sz="2000" dirty="0"/>
              <a:t>Pula środków 5 000 000 zł</a:t>
            </a:r>
          </a:p>
          <a:p>
            <a:pPr marL="0" indent="0">
              <a:buNone/>
            </a:pPr>
            <a:r>
              <a:rPr lang="pl-PL" dirty="0"/>
              <a:t>   				</a:t>
            </a:r>
          </a:p>
        </p:txBody>
      </p:sp>
      <p:pic>
        <p:nvPicPr>
          <p:cNvPr id="9" name="Obraz 3" descr="cid:image006.png@01D38553.BC0721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3759" y="16196"/>
            <a:ext cx="4700241" cy="65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PIFE_poziom_pl-1_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8500" y="0"/>
            <a:ext cx="4635500" cy="6858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99ADFCC-0E8E-483E-B792-F81C713C2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6" y="4152487"/>
            <a:ext cx="1071245" cy="107124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C68C095-2800-4AB6-8B45-CE28A8EAAC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8" y="2172899"/>
            <a:ext cx="991540" cy="991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7000"/>
    </mc:Choice>
    <mc:Fallback xmlns="">
      <p:transition spd="slow" advClick="0" advTm="11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6" name="Tytuł 4"/>
          <p:cNvSpPr txBox="1">
            <a:spLocks/>
          </p:cNvSpPr>
          <p:nvPr/>
        </p:nvSpPr>
        <p:spPr>
          <a:xfrm>
            <a:off x="457200" y="705563"/>
            <a:ext cx="8219256" cy="92211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800" b="1" dirty="0">
                <a:solidFill>
                  <a:srgbClr val="238EA3"/>
                </a:solidFill>
              </a:rPr>
              <a:t>T</a:t>
            </a:r>
            <a:r>
              <a:rPr kumimoji="0" lang="pl-PL" sz="2800" b="1" i="0" u="none" strike="noStrike" kern="1200" cap="none" spc="0" normalizeH="0" noProof="0" dirty="0" err="1">
                <a:ln>
                  <a:noFill/>
                </a:ln>
                <a:solidFill>
                  <a:srgbClr val="238EA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erminy</a:t>
            </a:r>
            <a:r>
              <a:rPr kumimoji="0" lang="pl-PL" sz="2800" b="1" i="0" u="none" strike="noStrike" kern="1200" cap="none" spc="0" normalizeH="0" noProof="0" dirty="0">
                <a:ln>
                  <a:noFill/>
                </a:ln>
                <a:solidFill>
                  <a:srgbClr val="238EA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238EA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P:\logotypy\pasek_pi_kolor_baza.bmp"/>
          <p:cNvPicPr>
            <a:picLocks noChangeAspect="1" noChangeArrowheads="1"/>
          </p:cNvPicPr>
          <p:nvPr/>
        </p:nvPicPr>
        <p:blipFill rotWithShape="1">
          <a:blip r:embed="rId5" cstate="print"/>
          <a:srcRect l="4241" r="3846"/>
          <a:stretch/>
        </p:blipFill>
        <p:spPr bwMode="auto">
          <a:xfrm>
            <a:off x="4522818" y="58261"/>
            <a:ext cx="4621183" cy="597921"/>
          </a:xfrm>
          <a:prstGeom prst="rect">
            <a:avLst/>
          </a:prstGeom>
          <a:noFill/>
        </p:spPr>
      </p:pic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83830" y="1802167"/>
            <a:ext cx="8976340" cy="4554185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dirty="0"/>
              <a:t>		</a:t>
            </a:r>
            <a:r>
              <a:rPr lang="pl-PL" sz="2000" dirty="0"/>
              <a:t>Ogłoszenie konkursu 28.02.2021	</a:t>
            </a:r>
          </a:p>
          <a:p>
            <a:pPr marL="0" indent="0">
              <a:buNone/>
            </a:pPr>
            <a:r>
              <a:rPr lang="pl-PL" sz="2000" dirty="0"/>
              <a:t>                       Składanie wniosków od 1.04.2021- 27.01.2022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/>
              <a:t>                       TURY </a:t>
            </a:r>
            <a:r>
              <a:rPr lang="pl-PL" sz="2000" dirty="0">
                <a:sym typeface="Wingdings" panose="05000000000000000000" pitchFamily="2" charset="2"/>
              </a:rPr>
              <a:t> 5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                        1.04.2021- 31.05.2021</a:t>
            </a:r>
          </a:p>
          <a:p>
            <a:pPr marL="0" indent="0">
              <a:buNone/>
            </a:pPr>
            <a:r>
              <a:rPr lang="pl-PL" dirty="0"/>
              <a:t>				</a:t>
            </a:r>
          </a:p>
        </p:txBody>
      </p:sp>
      <p:pic>
        <p:nvPicPr>
          <p:cNvPr id="9" name="Obraz 3" descr="cid:image006.png@01D38553.BC0721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3759" y="16196"/>
            <a:ext cx="4700241" cy="65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PIFE_poziom_pl-1_rg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8500" y="0"/>
            <a:ext cx="4635500" cy="6858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C68C095-2800-4AB6-8B45-CE28A8EAAC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8" y="2172899"/>
            <a:ext cx="991540" cy="9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7000"/>
    </mc:Choice>
    <mc:Fallback>
      <p:transition spd="slow" advClick="0" advTm="11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D2ED7F-6323-476A-9949-7DB93463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16" y="56013"/>
            <a:ext cx="8645978" cy="625024"/>
          </a:xfrm>
        </p:spPr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Opis konkursu</a:t>
            </a:r>
            <a:endParaRPr lang="pl-PL" sz="3600" b="1" u="sng" dirty="0">
              <a:solidFill>
                <a:srgbClr val="1E7B8E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2A8FFFD-3F0E-411E-BB93-D62E51CD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7619-8810-4CE4-85C3-5AD50D2A5BB7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5" name="Obraz 4" descr="PIFE_poziom_pl-1_rgb.jpg">
            <a:extLst>
              <a:ext uri="{FF2B5EF4-FFF2-40B4-BE49-F238E27FC236}">
                <a16:creationId xmlns:a16="http://schemas.microsoft.com/office/drawing/2014/main" id="{10A96FEE-297F-48E9-8C78-A90FD88860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1200" y="1239"/>
            <a:ext cx="4622800" cy="685800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62178F8-E6AF-48B5-82A7-04B1C07F9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79" y="2224141"/>
            <a:ext cx="6092042" cy="4314773"/>
          </a:xfrm>
        </p:spPr>
      </p:pic>
    </p:spTree>
    <p:extLst>
      <p:ext uri="{BB962C8B-B14F-4D97-AF65-F5344CB8AC3E}">
        <p14:creationId xmlns:p14="http://schemas.microsoft.com/office/powerpoint/2010/main" val="36632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8000"/>
    </mc:Choice>
    <mc:Fallback xmlns="">
      <p:transition spd="slow" advClick="0" advTm="98000"/>
    </mc:Fallback>
  </mc:AlternateContent>
</p:sld>
</file>

<file path=ppt/theme/theme1.xml><?xml version="1.0" encoding="utf-8"?>
<a:theme xmlns:a="http://schemas.openxmlformats.org/drawingml/2006/main" name="Umowa Partnerstwa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41BC98EB-B254-48DE-A757-86CC93C6277F}"/>
    </a:ext>
  </a:extLst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frastruktura i Środowisko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D7BFAF85-3AFF-408A-9214-9771CA74E33C}"/>
    </a:ext>
  </a:extLst>
</a:theme>
</file>

<file path=ppt/theme/theme3.xml><?xml version="1.0" encoding="utf-8"?>
<a:theme xmlns:a="http://schemas.openxmlformats.org/drawingml/2006/main" name="Inteligentny Rozwoj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D7262E80-C742-4C3A-B4FD-B9DFB2A85E65}"/>
    </a:ext>
  </a:extLst>
</a:theme>
</file>

<file path=ppt/theme/theme4.xml><?xml version="1.0" encoding="utf-8"?>
<a:theme xmlns:a="http://schemas.openxmlformats.org/drawingml/2006/main" name="Rozwój Polski Wschodniej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5D6DABCB-300B-4583-9DC2-84BDBB033C22}"/>
    </a:ext>
  </a:extLst>
</a:theme>
</file>

<file path=ppt/theme/theme5.xml><?xml version="1.0" encoding="utf-8"?>
<a:theme xmlns:a="http://schemas.openxmlformats.org/drawingml/2006/main" name="Wiedza Edukacja Rozwoj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53FA2FB3-9C38-4B68-A4DF-76B77B12EB81}"/>
    </a:ext>
  </a:extLst>
</a:theme>
</file>

<file path=ppt/theme/theme6.xml><?xml version="1.0" encoding="utf-8"?>
<a:theme xmlns:a="http://schemas.openxmlformats.org/drawingml/2006/main" name="Polska Cyfrowa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A4A928A6-969B-40E6-93A8-BBEF1A2F6A09}"/>
    </a:ext>
  </a:extLst>
</a:theme>
</file>

<file path=ppt/theme/theme7.xml><?xml version="1.0" encoding="utf-8"?>
<a:theme xmlns:a="http://schemas.openxmlformats.org/drawingml/2006/main" name="Programy Regionaln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92000801-0B03-4AC3-8040-626073FD01A7}"/>
    </a:ext>
  </a:extLst>
</a:theme>
</file>

<file path=ppt/theme/theme8.xml><?xml version="1.0" encoding="utf-8"?>
<a:theme xmlns:a="http://schemas.openxmlformats.org/drawingml/2006/main" name="Pomoc Techniczna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F455CDD5-C0D5-4F1E-9423-3AD99BE16955}"/>
    </a:ext>
  </a:extLst>
</a:theme>
</file>

<file path=ppt/theme/theme9.xml><?xml version="1.0" encoding="utf-8"?>
<a:theme xmlns:a="http://schemas.openxmlformats.org/drawingml/2006/main" name="Europejska Wspolpraca Terytorialna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uszeEuropejskiePrezentacjaTemplate.potx" id="{E1C8E9E8-192D-4AF6-9B43-48AB8A3797D1}" vid="{F455CDD5-C0D5-4F1E-9423-3AD99BE1695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F390814BD9064BB9C8D499BE512246" ma:contentTypeVersion="0" ma:contentTypeDescription="Utwórz nowy dokument." ma:contentTypeScope="" ma:versionID="604b9fd3e89cab97f6fb59e3c4ea53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c74f0a4605ce4da9856928fb8c32d2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D3E9F6-65E8-41CA-9850-10E96D51DB4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E7A143-76D0-4E7A-8386-16B349D27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A1C34BC-6708-4E2C-BA5D-3BD19BAC88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FunduszeEuropejskiePrezentacjaTemplate</Template>
  <TotalTime>12058</TotalTime>
  <Words>543</Words>
  <Application>Microsoft Office PowerPoint</Application>
  <PresentationFormat>Pokaz na ekranie (4:3)</PresentationFormat>
  <Paragraphs>118</Paragraphs>
  <Slides>15</Slides>
  <Notes>6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9</vt:i4>
      </vt:variant>
      <vt:variant>
        <vt:lpstr>Tytuły slajdów</vt:lpstr>
      </vt:variant>
      <vt:variant>
        <vt:i4>15</vt:i4>
      </vt:variant>
    </vt:vector>
  </HeadingPairs>
  <TitlesOfParts>
    <vt:vector size="29" baseType="lpstr">
      <vt:lpstr>Arial</vt:lpstr>
      <vt:lpstr>Calibri</vt:lpstr>
      <vt:lpstr>Open Sans</vt:lpstr>
      <vt:lpstr>Ubuntu Light</vt:lpstr>
      <vt:lpstr>Wingdings</vt:lpstr>
      <vt:lpstr>Umowa Partnerstwa</vt:lpstr>
      <vt:lpstr>Infrastruktura i Środowisko</vt:lpstr>
      <vt:lpstr>Inteligentny Rozwoj</vt:lpstr>
      <vt:lpstr>Rozwój Polski Wschodniej</vt:lpstr>
      <vt:lpstr>Wiedza Edukacja Rozwoj</vt:lpstr>
      <vt:lpstr>Polska Cyfrowa</vt:lpstr>
      <vt:lpstr>Programy Regionalne</vt:lpstr>
      <vt:lpstr>Pomoc Techniczna</vt:lpstr>
      <vt:lpstr>Europejska Wspolpraca Terytorialna</vt:lpstr>
      <vt:lpstr>Prezentacja programu PowerPoint</vt:lpstr>
      <vt:lpstr>PLAN PREZENTACJI:</vt:lpstr>
      <vt:lpstr>WPROWADZENIE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Opis konkursu</vt:lpstr>
      <vt:lpstr>Prezentacja programu PowerPoint</vt:lpstr>
      <vt:lpstr>Regulamin konkursu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masterGrafik</dc:creator>
  <cp:lastModifiedBy>Urszula Jackowska</cp:lastModifiedBy>
  <cp:revision>1020</cp:revision>
  <dcterms:created xsi:type="dcterms:W3CDTF">2015-04-21T16:11:51Z</dcterms:created>
  <dcterms:modified xsi:type="dcterms:W3CDTF">2021-05-03T15:16:42Z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0x01010041F390814BD9064BB9C8D499BE512246</vt:lpwstr>
  </property>
</Properties>
</file>